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8" r:id="rId3"/>
    <p:sldId id="257" r:id="rId4"/>
    <p:sldId id="267" r:id="rId5"/>
    <p:sldId id="259" r:id="rId6"/>
    <p:sldId id="269" r:id="rId7"/>
    <p:sldId id="271" r:id="rId8"/>
    <p:sldId id="270" r:id="rId9"/>
    <p:sldId id="272" r:id="rId10"/>
    <p:sldId id="273" r:id="rId11"/>
    <p:sldId id="260" r:id="rId12"/>
    <p:sldId id="261" r:id="rId13"/>
    <p:sldId id="264" r:id="rId14"/>
    <p:sldId id="263" r:id="rId15"/>
    <p:sldId id="262" r:id="rId16"/>
    <p:sldId id="265" r:id="rId17"/>
    <p:sldId id="274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57D1-2CD1-456D-BF8D-8131A2447099}" type="datetimeFigureOut">
              <a:rPr lang="ru-RU" smtClean="0"/>
              <a:t>06.07.2025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072A-F01A-4B60-846F-129771E7EB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295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57D1-2CD1-456D-BF8D-8131A2447099}" type="datetimeFigureOut">
              <a:rPr lang="ru-RU" smtClean="0"/>
              <a:t>06.07.2025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072A-F01A-4B60-846F-129771E7EB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7378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57D1-2CD1-456D-BF8D-8131A2447099}" type="datetimeFigureOut">
              <a:rPr lang="ru-RU" smtClean="0"/>
              <a:t>06.07.2025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072A-F01A-4B60-846F-129771E7EB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6063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57D1-2CD1-456D-BF8D-8131A2447099}" type="datetimeFigureOut">
              <a:rPr lang="ru-RU" smtClean="0"/>
              <a:t>06.07.2025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072A-F01A-4B60-846F-129771E7EB60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4017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57D1-2CD1-456D-BF8D-8131A2447099}" type="datetimeFigureOut">
              <a:rPr lang="ru-RU" smtClean="0"/>
              <a:t>06.07.2025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072A-F01A-4B60-846F-129771E7EB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43997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57D1-2CD1-456D-BF8D-8131A2447099}" type="datetimeFigureOut">
              <a:rPr lang="ru-RU" smtClean="0"/>
              <a:t>06.07.2025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072A-F01A-4B60-846F-129771E7EB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27138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57D1-2CD1-456D-BF8D-8131A2447099}" type="datetimeFigureOut">
              <a:rPr lang="ru-RU" smtClean="0"/>
              <a:t>06.07.2025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072A-F01A-4B60-846F-129771E7EB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68161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57D1-2CD1-456D-BF8D-8131A2447099}" type="datetimeFigureOut">
              <a:rPr lang="ru-RU" smtClean="0"/>
              <a:t>06.07.2025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072A-F01A-4B60-846F-129771E7EB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9952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57D1-2CD1-456D-BF8D-8131A2447099}" type="datetimeFigureOut">
              <a:rPr lang="ru-RU" smtClean="0"/>
              <a:t>06.07.2025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072A-F01A-4B60-846F-129771E7EB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5178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57D1-2CD1-456D-BF8D-8131A2447099}" type="datetimeFigureOut">
              <a:rPr lang="ru-RU" smtClean="0"/>
              <a:t>06.07.2025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072A-F01A-4B60-846F-129771E7EB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5019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57D1-2CD1-456D-BF8D-8131A2447099}" type="datetimeFigureOut">
              <a:rPr lang="ru-RU" smtClean="0"/>
              <a:t>06.07.2025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072A-F01A-4B60-846F-129771E7EB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8734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57D1-2CD1-456D-BF8D-8131A2447099}" type="datetimeFigureOut">
              <a:rPr lang="ru-RU" smtClean="0"/>
              <a:t>06.07.2025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072A-F01A-4B60-846F-129771E7EB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5763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57D1-2CD1-456D-BF8D-8131A2447099}" type="datetimeFigureOut">
              <a:rPr lang="ru-RU" smtClean="0"/>
              <a:t>06.07.2025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072A-F01A-4B60-846F-129771E7EB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3432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57D1-2CD1-456D-BF8D-8131A2447099}" type="datetimeFigureOut">
              <a:rPr lang="ru-RU" smtClean="0"/>
              <a:t>06.07.2025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072A-F01A-4B60-846F-129771E7EB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8146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57D1-2CD1-456D-BF8D-8131A2447099}" type="datetimeFigureOut">
              <a:rPr lang="ru-RU" smtClean="0"/>
              <a:t>06.07.2025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072A-F01A-4B60-846F-129771E7EB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4513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57D1-2CD1-456D-BF8D-8131A2447099}" type="datetimeFigureOut">
              <a:rPr lang="ru-RU" smtClean="0"/>
              <a:t>06.07.2025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072A-F01A-4B60-846F-129771E7EB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4907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57D1-2CD1-456D-BF8D-8131A2447099}" type="datetimeFigureOut">
              <a:rPr lang="ru-RU" smtClean="0"/>
              <a:t>06.07.2025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072A-F01A-4B60-846F-129771E7EB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9417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DC757D1-2CD1-456D-BF8D-8131A2447099}" type="datetimeFigureOut">
              <a:rPr lang="ru-RU" smtClean="0"/>
              <a:t>06.07.2025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8A2072A-F01A-4B60-846F-129771E7EB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5647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1FE2E5-7E15-5655-2D0F-2E6AFCBDE6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3864" y="1514168"/>
            <a:ext cx="8689976" cy="3975683"/>
          </a:xfrm>
        </p:spPr>
        <p:txBody>
          <a:bodyPr>
            <a:normAutofit fontScale="90000"/>
          </a:bodyPr>
          <a:lstStyle/>
          <a:p>
            <a:r>
              <a:rPr lang="ru-RU" dirty="0"/>
              <a:t>Анализ тональности текста с использованием методов машинного обучения на материале эпистолярного и художественного наследия Л.Н. Толстого</a:t>
            </a:r>
          </a:p>
        </p:txBody>
      </p:sp>
    </p:spTree>
    <p:extLst>
      <p:ext uri="{BB962C8B-B14F-4D97-AF65-F5344CB8AC3E}">
        <p14:creationId xmlns:p14="http://schemas.microsoft.com/office/powerpoint/2010/main" val="387289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F18BE-DACE-4FB3-1926-832B92430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D7AD3EB-2DA6-0EDA-8C14-DDEB9976302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9645" y="1382649"/>
            <a:ext cx="10363826" cy="40927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Тематическое моделирование с использованием LDA (Латентное размещение Дирихле)</a:t>
            </a:r>
          </a:p>
          <a:p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Подготовка данных для </a:t>
            </a:r>
            <a:r>
              <a:rPr lang="de-DE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LDA</a:t>
            </a:r>
            <a:endParaRPr lang="ru-RU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словаря и корпуса для каждого автора</a:t>
            </a:r>
          </a:p>
          <a:p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модели </a:t>
            </a:r>
            <a:r>
              <a:rPr lang="de-DE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LDA</a:t>
            </a:r>
            <a:endParaRPr lang="ru-RU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Визуализация тем с помощью </a:t>
            </a:r>
            <a:r>
              <a:rPr lang="ru-RU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pyLDAvis</a:t>
            </a:r>
            <a:endParaRPr lang="ru-RU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64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4B953-A421-6491-44F8-07610CF66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B0102B-CBD1-5415-2059-0B0946B7C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00" y="205562"/>
            <a:ext cx="10364451" cy="610515"/>
          </a:xfrm>
        </p:spPr>
        <p:txBody>
          <a:bodyPr/>
          <a:lstStyle/>
          <a:p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Анна Каренина: темы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896B09B-63BB-5378-1E6D-353250A6F9F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612491" y="737658"/>
            <a:ext cx="9202994" cy="5991058"/>
          </a:xfrm>
        </p:spPr>
      </p:pic>
    </p:spTree>
    <p:extLst>
      <p:ext uri="{BB962C8B-B14F-4D97-AF65-F5344CB8AC3E}">
        <p14:creationId xmlns:p14="http://schemas.microsoft.com/office/powerpoint/2010/main" val="824076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F11E9-168A-1074-AA92-8782ADD93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6C008D-94FF-8320-7A85-DB00019C1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15395"/>
            <a:ext cx="10364451" cy="610515"/>
          </a:xfrm>
        </p:spPr>
        <p:txBody>
          <a:bodyPr/>
          <a:lstStyle/>
          <a:p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Анна Каренина: темы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CB61268-68C9-D1DA-BFA7-3A42B47C851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86582" y="825910"/>
            <a:ext cx="8561754" cy="556022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197B15-D05C-4CEE-EFD9-B97F8C79A0C4}"/>
              </a:ext>
            </a:extLst>
          </p:cNvPr>
          <p:cNvSpPr txBox="1"/>
          <p:nvPr/>
        </p:nvSpPr>
        <p:spPr>
          <a:xfrm>
            <a:off x="8554688" y="2842821"/>
            <a:ext cx="30965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Если нужны слова, которые хорошо описывают тему и часто встречаются в ней, выбираем  ближе к 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0667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04550-C570-7407-3C91-4171DD74A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2ED6E2-A71A-9583-6023-548DCBDD2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459" y="215395"/>
            <a:ext cx="10364451" cy="610515"/>
          </a:xfrm>
        </p:spPr>
        <p:txBody>
          <a:bodyPr/>
          <a:lstStyle/>
          <a:p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Анна Каренина: темы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5B3370C-2929-D223-EFA0-54BCFD2BDA1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789120" y="825910"/>
            <a:ext cx="9114853" cy="5870838"/>
          </a:xfrm>
        </p:spPr>
      </p:pic>
    </p:spTree>
    <p:extLst>
      <p:ext uri="{BB962C8B-B14F-4D97-AF65-F5344CB8AC3E}">
        <p14:creationId xmlns:p14="http://schemas.microsoft.com/office/powerpoint/2010/main" val="4267189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86FCC-87BA-C3DE-C28B-B4B2D1DAE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EF31ED-8557-9AA7-13F3-B79C5FC63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291" y="225227"/>
            <a:ext cx="10364451" cy="610515"/>
          </a:xfrm>
        </p:spPr>
        <p:txBody>
          <a:bodyPr/>
          <a:lstStyle/>
          <a:p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Анна Каренина: темы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1AEE97F-818B-3CB4-4352-9756F3BD171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732900" y="993058"/>
            <a:ext cx="8726200" cy="5296177"/>
          </a:xfrm>
        </p:spPr>
      </p:pic>
    </p:spTree>
    <p:extLst>
      <p:ext uri="{BB962C8B-B14F-4D97-AF65-F5344CB8AC3E}">
        <p14:creationId xmlns:p14="http://schemas.microsoft.com/office/powerpoint/2010/main" val="3082254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0503C-4A8B-7A03-62E1-AC6645FDC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59F98D-58FF-FEB9-7261-20CB01B3B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433" y="185897"/>
            <a:ext cx="10364451" cy="610515"/>
          </a:xfrm>
        </p:spPr>
        <p:txBody>
          <a:bodyPr/>
          <a:lstStyle/>
          <a:p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Анна Каренина: темы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22A8B77-E2F3-0844-0AF8-DA05945E6FB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92433" y="867011"/>
            <a:ext cx="9038294" cy="5922163"/>
          </a:xfrm>
        </p:spPr>
      </p:pic>
    </p:spTree>
    <p:extLst>
      <p:ext uri="{BB962C8B-B14F-4D97-AF65-F5344CB8AC3E}">
        <p14:creationId xmlns:p14="http://schemas.microsoft.com/office/powerpoint/2010/main" val="2982307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69FC5-1B93-29A4-7904-35358EBC6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A43EE7-0C3E-C919-6A18-AA6F94D07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30" y="205563"/>
            <a:ext cx="10364451" cy="610515"/>
          </a:xfrm>
        </p:spPr>
        <p:txBody>
          <a:bodyPr/>
          <a:lstStyle/>
          <a:p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Анна Каренина: темы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9A52A7B6-6C02-1409-56CA-43D766116E6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778327" y="816078"/>
            <a:ext cx="8469051" cy="571572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512853-8BCF-5305-D0F8-32497CBA7AC3}"/>
              </a:ext>
            </a:extLst>
          </p:cNvPr>
          <p:cNvSpPr txBox="1"/>
          <p:nvPr/>
        </p:nvSpPr>
        <p:spPr>
          <a:xfrm>
            <a:off x="8799871" y="2576502"/>
            <a:ext cx="33921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Если нужны слова, которые уникальны именно для этой темы и редко встречаются в других, выбираем  ближе к 0.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5465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4A87D-7626-370F-4969-84E670DF2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A33F7D-CC57-5887-A278-4EE310666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53" y="223533"/>
            <a:ext cx="10364451" cy="610515"/>
          </a:xfrm>
        </p:spPr>
        <p:txBody>
          <a:bodyPr/>
          <a:lstStyle/>
          <a:p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Анна Каренина: темы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51E9A9D3-E88B-48B6-7814-022C9E0C863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93844" y="924232"/>
            <a:ext cx="9004309" cy="5710235"/>
          </a:xfrm>
        </p:spPr>
      </p:pic>
    </p:spTree>
    <p:extLst>
      <p:ext uri="{BB962C8B-B14F-4D97-AF65-F5344CB8AC3E}">
        <p14:creationId xmlns:p14="http://schemas.microsoft.com/office/powerpoint/2010/main" val="3646999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3FB55-D755-0D69-5618-BC35360EB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CDDB38-29D5-F298-4C1E-ADAF536F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53" y="223533"/>
            <a:ext cx="10364451" cy="610515"/>
          </a:xfrm>
        </p:spPr>
        <p:txBody>
          <a:bodyPr/>
          <a:lstStyle/>
          <a:p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Л.Н. Толстой: темы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09B1CB37-DBFC-F683-AB4B-FFFCE787FE9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41878" y="1024880"/>
            <a:ext cx="9108244" cy="5833120"/>
          </a:xfrm>
        </p:spPr>
      </p:pic>
    </p:spTree>
    <p:extLst>
      <p:ext uri="{BB962C8B-B14F-4D97-AF65-F5344CB8AC3E}">
        <p14:creationId xmlns:p14="http://schemas.microsoft.com/office/powerpoint/2010/main" val="276124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67928-2CB4-1C5E-4C5C-AB4596651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B3FA8E-B204-2B04-90E2-5F09C0D59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53" y="223533"/>
            <a:ext cx="10364451" cy="610515"/>
          </a:xfrm>
        </p:spPr>
        <p:txBody>
          <a:bodyPr/>
          <a:lstStyle/>
          <a:p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Л.Н. Толстой: темы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814C0A2C-2746-51F3-2524-99419919028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913864" y="1011808"/>
            <a:ext cx="8750352" cy="5622659"/>
          </a:xfrm>
        </p:spPr>
      </p:pic>
    </p:spTree>
    <p:extLst>
      <p:ext uri="{BB962C8B-B14F-4D97-AF65-F5344CB8AC3E}">
        <p14:creationId xmlns:p14="http://schemas.microsoft.com/office/powerpoint/2010/main" val="3314584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FDF6885-EB9F-7BF2-0AFE-CB904525F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" y="2754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2" name="Rectangle 1041">
            <a:extLst>
              <a:ext uri="{FF2B5EF4-FFF2-40B4-BE49-F238E27FC236}">
                <a16:creationId xmlns:a16="http://schemas.microsoft.com/office/drawing/2014/main" id="{A06B5813-8E93-4EEC-B5DD-E9F57F60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754"/>
            <a:ext cx="12192000" cy="6858000"/>
          </a:xfrm>
          <a:prstGeom prst="rect">
            <a:avLst/>
          </a:prstGeom>
          <a:gradFill>
            <a:gsLst>
              <a:gs pos="10000">
                <a:schemeClr val="bg1">
                  <a:alpha val="75000"/>
                </a:schemeClr>
              </a:gs>
              <a:gs pos="85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4" name="Picture 1043">
            <a:extLst>
              <a:ext uri="{FF2B5EF4-FFF2-40B4-BE49-F238E27FC236}">
                <a16:creationId xmlns:a16="http://schemas.microsoft.com/office/drawing/2014/main" id="{BDB9B4CD-9C12-49E2-BF8A-6063967BD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463E68-9D80-9788-95AE-7182706B1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r>
              <a:rPr lang="ru-RU"/>
              <a:t>цель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8E3428-E0F1-9F50-3661-3EF95CDADF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>
            <a:normAutofit/>
          </a:bodyPr>
          <a:lstStyle/>
          <a:p>
            <a:r>
              <a:rPr lang="ru-RU" dirty="0"/>
              <a:t>Изучение тональности (лексического разнообразия) писем Л.Н. Толстого и проведение сравнительного анализа с лексическим составом его произведения и с письмами его современника И.С. Тургенева </a:t>
            </a:r>
          </a:p>
        </p:txBody>
      </p:sp>
    </p:spTree>
    <p:extLst>
      <p:ext uri="{BB962C8B-B14F-4D97-AF65-F5344CB8AC3E}">
        <p14:creationId xmlns:p14="http://schemas.microsoft.com/office/powerpoint/2010/main" val="1444009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08EB0-77BE-D46F-6788-DF7B41BDA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B601DC-6082-4DD1-CFDF-3C30A3631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53" y="223533"/>
            <a:ext cx="10364451" cy="610515"/>
          </a:xfrm>
        </p:spPr>
        <p:txBody>
          <a:bodyPr/>
          <a:lstStyle/>
          <a:p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Л.Н. Толстой: темы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E2CD63F7-FA68-57FD-C684-32D7D32EC0F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32646" y="834048"/>
            <a:ext cx="9071064" cy="6075398"/>
          </a:xfrm>
        </p:spPr>
      </p:pic>
    </p:spTree>
    <p:extLst>
      <p:ext uri="{BB962C8B-B14F-4D97-AF65-F5344CB8AC3E}">
        <p14:creationId xmlns:p14="http://schemas.microsoft.com/office/powerpoint/2010/main" val="3717036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C2FCE5-71E0-A517-F620-C8029BBAA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89" y="2303636"/>
            <a:ext cx="2728329" cy="347098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657FDA-C8E4-4BEF-B8A3-B7F3F0B71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4202" y="209593"/>
            <a:ext cx="5995026" cy="645353"/>
          </a:xfrm>
        </p:spPr>
        <p:txBody>
          <a:bodyPr/>
          <a:lstStyle/>
          <a:p>
            <a:r>
              <a:rPr lang="ru-RU" dirty="0"/>
              <a:t>Материал исследования: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581578E-5F62-975A-1A38-9E8BC7176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6279" y="2303636"/>
            <a:ext cx="4730188" cy="679994"/>
          </a:xfrm>
        </p:spPr>
        <p:txBody>
          <a:bodyPr/>
          <a:lstStyle/>
          <a:p>
            <a:pPr algn="ctr"/>
            <a:r>
              <a:rPr lang="ru-RU" sz="1600" dirty="0"/>
              <a:t>«Анна Каренина» –  роман Льва Толстого, написанный в 1873–1877 годах. Первое книжное издание вышло в 1878 году.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E4E4424E-19DB-258C-30EB-1DF280F869C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4761356" y="3077333"/>
            <a:ext cx="2217900" cy="3377507"/>
          </a:xfrm>
          <a:prstGeom prst="rect">
            <a:avLst/>
          </a:prstGeom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BEE52003-B0B2-E22D-A9DA-E6084FB7E2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148263" y="1111178"/>
            <a:ext cx="4881804" cy="679994"/>
          </a:xfrm>
        </p:spPr>
        <p:txBody>
          <a:bodyPr/>
          <a:lstStyle/>
          <a:p>
            <a:pPr algn="ctr"/>
            <a:r>
              <a:rPr lang="ru-RU" sz="1600" b="1" dirty="0"/>
              <a:t>Иван Сергеевич Тургенев</a:t>
            </a:r>
            <a:r>
              <a:rPr lang="ru-RU" sz="1600" dirty="0"/>
              <a:t> (1818–1883) –  русский писатель, поэт, публицист и драматург, классик русской литературы XIX века.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425155-3EA5-BCB7-81AB-BAAF110FDDF1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722" y="1886536"/>
            <a:ext cx="2466749" cy="333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D86FAE-A074-7A48-91CA-D6AEBCA65A93}"/>
              </a:ext>
            </a:extLst>
          </p:cNvPr>
          <p:cNvSpPr txBox="1"/>
          <p:nvPr/>
        </p:nvSpPr>
        <p:spPr>
          <a:xfrm>
            <a:off x="-1" y="826308"/>
            <a:ext cx="369641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+mj-lt"/>
              </a:rPr>
              <a:t>ЛЕВ НИКОЛАЕВИЧ ТОЛСТОЙ (1828–1910) – ВЫДАЮЩИЙСЯ РУССКИЙ ПИСАТЕЛЬ, ПУБЛИЦИСТ, МЫСЛИТЕЛЬ, ОДИН ИЗ ВЕЛИКИХ РОМАНИСТОВ В МИРОВОЙ ЛИТЕРАТУРЕ.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B6DC4-DFF1-2B84-429E-DAB78290B402}"/>
              </a:ext>
            </a:extLst>
          </p:cNvPr>
          <p:cNvSpPr txBox="1"/>
          <p:nvPr/>
        </p:nvSpPr>
        <p:spPr>
          <a:xfrm>
            <a:off x="294968" y="5808509"/>
            <a:ext cx="30873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Избранные письма </a:t>
            </a:r>
          </a:p>
          <a:p>
            <a:pPr algn="ctr"/>
            <a:r>
              <a:rPr lang="ru-RU" dirty="0"/>
              <a:t>Льва Толстого (1880 - 1910)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39AD8-EF4D-24F6-E5EC-F9EFD7F0C4A1}"/>
              </a:ext>
            </a:extLst>
          </p:cNvPr>
          <p:cNvSpPr txBox="1"/>
          <p:nvPr/>
        </p:nvSpPr>
        <p:spPr>
          <a:xfrm>
            <a:off x="8358315" y="5313260"/>
            <a:ext cx="30873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Письма Ивана Тургенева</a:t>
            </a:r>
          </a:p>
          <a:p>
            <a:pPr algn="ctr"/>
            <a:r>
              <a:rPr lang="ru-RU" dirty="0"/>
              <a:t>(1855 - 1858гг.)</a:t>
            </a:r>
          </a:p>
        </p:txBody>
      </p:sp>
    </p:spTree>
    <p:extLst>
      <p:ext uri="{BB962C8B-B14F-4D97-AF65-F5344CB8AC3E}">
        <p14:creationId xmlns:p14="http://schemas.microsoft.com/office/powerpoint/2010/main" val="3507639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BCA62E-04E2-2B86-0B2E-3A19D63CF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318175"/>
            <a:ext cx="10364451" cy="600683"/>
          </a:xfrm>
        </p:spPr>
        <p:txBody>
          <a:bodyPr/>
          <a:lstStyle/>
          <a:p>
            <a:r>
              <a:rPr lang="ru-RU" dirty="0"/>
              <a:t>Используемые библиотеки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896334-DADA-E962-BB66-5A25047B913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504335"/>
            <a:ext cx="5106026" cy="5152103"/>
          </a:xfrm>
        </p:spPr>
        <p:txBody>
          <a:bodyPr>
            <a:normAutofit fontScale="70000" lnSpcReduction="20000"/>
          </a:bodyPr>
          <a:lstStyle/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zipfile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xml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xml.etree.ElementTree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</a:t>
            </a:r>
          </a:p>
          <a:p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transformers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BertTokenizer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BertForSequenceClassification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tqdm.notebook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tqdm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pandas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pd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threading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Thread</a:t>
            </a:r>
          </a:p>
          <a:p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bs4 import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BeautifulSoup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Soup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collections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Counter</a:t>
            </a:r>
          </a:p>
          <a:p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pyplot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shuffle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E782370-FFB4-F748-FC91-281C7389EB4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663813" y="1130709"/>
            <a:ext cx="5105400" cy="5083278"/>
          </a:xfrm>
        </p:spPr>
        <p:txBody>
          <a:bodyPr>
            <a:normAutofit fontScale="77500" lnSpcReduction="2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kumimoji="0" lang="de-DE" sz="20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endParaRPr kumimoji="0" lang="de-DE" sz="2000" b="0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kumimoji="0" lang="de-DE" sz="20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torch</a:t>
            </a:r>
            <a:endParaRPr kumimoji="0" lang="de-DE" sz="2000" b="0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import pymorphy3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kumimoji="0" lang="de-DE" sz="20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re</a:t>
            </a:r>
            <a:endParaRPr kumimoji="0" lang="de-DE" sz="2000" b="0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kumimoji="0" lang="de-DE" sz="20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kumimoji="0" lang="de-DE" sz="2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de-DE" sz="20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kumimoji="0" lang="de-DE" sz="2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de-DE" sz="20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np</a:t>
            </a:r>
            <a:endParaRPr kumimoji="0" lang="de-DE" sz="2000" b="0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kumimoji="0" lang="de-DE" sz="2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de-DE" sz="20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transformers</a:t>
            </a:r>
            <a:r>
              <a:rPr kumimoji="0" lang="de-DE" sz="2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import </a:t>
            </a:r>
            <a:r>
              <a:rPr kumimoji="0" lang="de-DE" sz="20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pipeline</a:t>
            </a:r>
            <a:endParaRPr kumimoji="0" lang="de-DE" sz="2000" b="0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kumimoji="0" lang="de-DE" sz="20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pyLDAvis</a:t>
            </a:r>
            <a:endParaRPr kumimoji="0" lang="de-DE" sz="2000" b="0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pyLDAvis.enable_notebook</a:t>
            </a:r>
            <a:r>
              <a:rPr kumimoji="0" lang="de-DE" sz="2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kumimoji="0" lang="de-DE" sz="20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pyLDAvis.gensim_models</a:t>
            </a:r>
            <a:r>
              <a:rPr kumimoji="0" lang="de-DE" sz="2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de-DE" sz="20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kumimoji="0" lang="de-DE" sz="2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de-DE" sz="20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gensimvis</a:t>
            </a:r>
            <a:endParaRPr kumimoji="0" lang="de-DE" sz="2000" b="0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kumimoji="0" lang="de-DE" sz="20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gensim</a:t>
            </a:r>
            <a:endParaRPr kumimoji="0" lang="de-DE" sz="2000" b="0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kumimoji="0" lang="de-DE" sz="2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de-DE" sz="20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gensim</a:t>
            </a:r>
            <a:r>
              <a:rPr kumimoji="0" lang="de-DE" sz="2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import </a:t>
            </a:r>
            <a:r>
              <a:rPr kumimoji="0" lang="de-DE" sz="20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corpora</a:t>
            </a:r>
            <a:endParaRPr kumimoji="0" lang="de-DE" sz="2000" b="0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kumimoji="0" lang="de-DE" sz="2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de-DE" sz="20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gensim.models</a:t>
            </a:r>
            <a:r>
              <a:rPr kumimoji="0" lang="de-DE" sz="2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import </a:t>
            </a:r>
            <a:r>
              <a:rPr kumimoji="0" lang="de-DE" sz="20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LdaModel</a:t>
            </a:r>
            <a:endParaRPr kumimoji="0" lang="de-DE" sz="2000" b="0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kumimoji="0" lang="de-DE" sz="2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de-DE" sz="20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pprint</a:t>
            </a:r>
            <a:r>
              <a:rPr kumimoji="0" lang="de-DE" sz="2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import </a:t>
            </a:r>
            <a:r>
              <a:rPr kumimoji="0" lang="de-DE" sz="20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pprint</a:t>
            </a:r>
            <a:endParaRPr kumimoji="0" lang="ru-RU" sz="2000" b="0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1552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922840-C1DA-4C21-3775-593C63EDC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16" y="680720"/>
            <a:ext cx="4337082" cy="964871"/>
          </a:xfrm>
        </p:spPr>
        <p:txBody>
          <a:bodyPr>
            <a:normAutofit fontScale="90000"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 ВКЛЮЧАЕТ: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9B8C1A7-146D-A62D-C156-60BB92D5A86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1838687"/>
            <a:ext cx="5090786" cy="5093109"/>
          </a:xfrm>
        </p:spPr>
        <p:txBody>
          <a:bodyPr>
            <a:normAutofit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kern="100" cap="none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Скачивание и предобработку текстов (письма Толстого, "Анна Каренина", письма Тургенева).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kern="100" cap="none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Анализ тональности текстов с использованием </a:t>
            </a:r>
            <a:r>
              <a:rPr lang="ru-RU" sz="2400" kern="100" cap="none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предобученной</a:t>
            </a:r>
            <a:r>
              <a:rPr lang="ru-RU" sz="2400" kern="100" cap="none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модели BERT.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kern="100" cap="none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Визуализацию результатов анализа тональности.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kern="100" cap="none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Сравнительный анализ лексического разнообразия исследуемых текстов.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9925BDC-78FB-328D-2327-C44446F9E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872" y="1303131"/>
            <a:ext cx="4890687" cy="327007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2AEA92-17FC-5877-AE34-5190FDB9C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973" y="893294"/>
            <a:ext cx="2947027" cy="57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97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DDE267B-E820-4910-868D-BA40CFB93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-9523"/>
            <a:ext cx="10058400" cy="6867522"/>
          </a:xfrm>
          <a:custGeom>
            <a:avLst/>
            <a:gdLst>
              <a:gd name="connsiteX0" fmla="*/ 1263465 w 10058400"/>
              <a:gd name="connsiteY0" fmla="*/ 0 h 6867522"/>
              <a:gd name="connsiteX1" fmla="*/ 8794935 w 10058400"/>
              <a:gd name="connsiteY1" fmla="*/ 0 h 6867522"/>
              <a:gd name="connsiteX2" fmla="*/ 8909975 w 10058400"/>
              <a:gd name="connsiteY2" fmla="*/ 132807 h 6867522"/>
              <a:gd name="connsiteX3" fmla="*/ 10058400 w 10058400"/>
              <a:gd name="connsiteY3" fmla="*/ 3331845 h 6867522"/>
              <a:gd name="connsiteX4" fmla="*/ 8751905 w 10058400"/>
              <a:gd name="connsiteY4" fmla="*/ 6713366 h 6867522"/>
              <a:gd name="connsiteX5" fmla="*/ 8604930 w 10058400"/>
              <a:gd name="connsiteY5" fmla="*/ 6867522 h 6867522"/>
              <a:gd name="connsiteX6" fmla="*/ 1453470 w 10058400"/>
              <a:gd name="connsiteY6" fmla="*/ 6867522 h 6867522"/>
              <a:gd name="connsiteX7" fmla="*/ 1306495 w 10058400"/>
              <a:gd name="connsiteY7" fmla="*/ 6713366 h 6867522"/>
              <a:gd name="connsiteX8" fmla="*/ 0 w 10058400"/>
              <a:gd name="connsiteY8" fmla="*/ 3331845 h 6867522"/>
              <a:gd name="connsiteX9" fmla="*/ 1148425 w 10058400"/>
              <a:gd name="connsiteY9" fmla="*/ 132807 h 686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58400" h="6867522">
                <a:moveTo>
                  <a:pt x="1263465" y="0"/>
                </a:moveTo>
                <a:lnTo>
                  <a:pt x="8794935" y="0"/>
                </a:lnTo>
                <a:lnTo>
                  <a:pt x="8909975" y="132807"/>
                </a:lnTo>
                <a:cubicBezTo>
                  <a:pt x="9627420" y="1002149"/>
                  <a:pt x="10058400" y="2116667"/>
                  <a:pt x="10058400" y="3331845"/>
                </a:cubicBezTo>
                <a:cubicBezTo>
                  <a:pt x="10058400" y="4633822"/>
                  <a:pt x="9563653" y="5820244"/>
                  <a:pt x="8751905" y="6713366"/>
                </a:cubicBezTo>
                <a:lnTo>
                  <a:pt x="8604930" y="6867522"/>
                </a:lnTo>
                <a:lnTo>
                  <a:pt x="1453470" y="6867522"/>
                </a:lnTo>
                <a:lnTo>
                  <a:pt x="1306495" y="6713366"/>
                </a:lnTo>
                <a:cubicBezTo>
                  <a:pt x="494747" y="5820244"/>
                  <a:pt x="0" y="4633822"/>
                  <a:pt x="0" y="3331845"/>
                </a:cubicBezTo>
                <a:cubicBezTo>
                  <a:pt x="0" y="2116667"/>
                  <a:pt x="430980" y="1002149"/>
                  <a:pt x="1148425" y="13280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3E25D7-C2F8-445D-AA42-C1163028D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5EFBA12-BDA7-0CD4-4C29-77D09652A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239" y="1163114"/>
            <a:ext cx="7413522" cy="452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82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1E1FF-4F55-2A14-54D3-AE3CDBF94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D881675-C28C-DE46-1EB0-75DA037B2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941" y="575864"/>
            <a:ext cx="8002117" cy="57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36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FFF2797-E378-80B5-BE8C-5CB3CEEB2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43" y="121920"/>
            <a:ext cx="2111313" cy="6400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BC4A05-EABB-ECD0-9A83-19A773D3C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791" y="157480"/>
            <a:ext cx="2320290" cy="632968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2DE29EC-55D5-6CA2-0831-44AF23EB7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918" y="121920"/>
            <a:ext cx="2244282" cy="6329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B966C2-BB12-D434-30B4-6FCDFF3F95DE}"/>
              </a:ext>
            </a:extLst>
          </p:cNvPr>
          <p:cNvSpPr txBox="1"/>
          <p:nvPr/>
        </p:nvSpPr>
        <p:spPr>
          <a:xfrm>
            <a:off x="875280" y="6550223"/>
            <a:ext cx="16756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Анна Каренина</a:t>
            </a:r>
            <a:endParaRPr lang="ru-RU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7A967A-C511-7721-FC0D-3B11DA9285B3}"/>
              </a:ext>
            </a:extLst>
          </p:cNvPr>
          <p:cNvSpPr txBox="1"/>
          <p:nvPr/>
        </p:nvSpPr>
        <p:spPr>
          <a:xfrm>
            <a:off x="4998744" y="6534832"/>
            <a:ext cx="16756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kern="100" dirty="0">
                <a:latin typeface="Aptos" panose="020B0004020202020204" pitchFamily="34" charset="0"/>
                <a:cs typeface="Times New Roman" panose="02020603050405020304" pitchFamily="18" charset="0"/>
              </a:rPr>
              <a:t>Л.Н. Толстой</a:t>
            </a:r>
            <a:endParaRPr lang="ru-RU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15B258-E5F2-20FD-99B1-E59D76FD619B}"/>
              </a:ext>
            </a:extLst>
          </p:cNvPr>
          <p:cNvSpPr txBox="1"/>
          <p:nvPr/>
        </p:nvSpPr>
        <p:spPr>
          <a:xfrm>
            <a:off x="9122208" y="6487160"/>
            <a:ext cx="16756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kern="100" dirty="0">
                <a:latin typeface="Aptos" panose="020B0004020202020204" pitchFamily="34" charset="0"/>
                <a:cs typeface="Times New Roman" panose="02020603050405020304" pitchFamily="18" charset="0"/>
              </a:rPr>
              <a:t>И.С. Тургенев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657387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C7C1830-26E1-9572-47AD-CCC0CC7A94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087" y="1382649"/>
            <a:ext cx="10363826" cy="4092702"/>
          </a:xfrm>
        </p:spPr>
        <p:txBody>
          <a:bodyPr>
            <a:normAutofit/>
          </a:bodyPr>
          <a:lstStyle/>
          <a:p>
            <a:pPr algn="just"/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проверки гипотезы о том, был ли Л.Н. Толстой эмоционально более резким или «грубым» в своих письмах по сравнению с художественными произведениями и письмами других авторов была использована комбинация методов анализа тональности на основе глубокого обучения</a:t>
            </a:r>
            <a:r>
              <a:rPr lang="ru-RU" dirty="0"/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(BERT) </a:t>
            </a: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традиционных методов анализа лексики.</a:t>
            </a:r>
          </a:p>
          <a:p>
            <a:pPr algn="just"/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анализа позволяют сделать вывод, что в письмах Л.Н. Толстой действительно проявлял более сильные эмоции, чем в художественных произведениях, и был более эмоционален, чем И.С. Тургенев в своей переписке. Кроме того, анализ лексикона показал, что Л.Н. Толстой в письмах часто использовал религиозную лексику, что свидетельствует о его набожности.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636829"/>
      </p:ext>
    </p:extLst>
  </p:cSld>
  <p:clrMapOvr>
    <a:masterClrMapping/>
  </p:clrMapOvr>
</p:sld>
</file>

<file path=ppt/theme/theme1.xml><?xml version="1.0" encoding="utf-8"?>
<a:theme xmlns:a="http://schemas.openxmlformats.org/drawingml/2006/main" name="Капля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Капля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Дымчатое стекло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Уголки</Template>
  <TotalTime>8226</TotalTime>
  <Words>529</Words>
  <Application>Microsoft Office PowerPoint</Application>
  <PresentationFormat>Широкоэкранный</PresentationFormat>
  <Paragraphs>65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5" baseType="lpstr">
      <vt:lpstr>Aptos</vt:lpstr>
      <vt:lpstr>Arial</vt:lpstr>
      <vt:lpstr>Times New Roman</vt:lpstr>
      <vt:lpstr>Tw Cen MT</vt:lpstr>
      <vt:lpstr>Капля</vt:lpstr>
      <vt:lpstr>Анализ тональности текста с использованием методов машинного обучения на материале эпистолярного и художественного наследия Л.Н. Толстого</vt:lpstr>
      <vt:lpstr>цель</vt:lpstr>
      <vt:lpstr>Материал исследования:</vt:lpstr>
      <vt:lpstr>Используемые библиотеки</vt:lpstr>
      <vt:lpstr>ИССЛЕДОВАНИЕ ВКЛЮЧАЕТ: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Анна Каренина: темы</vt:lpstr>
      <vt:lpstr>Анна Каренина: темы</vt:lpstr>
      <vt:lpstr>Анна Каренина: темы</vt:lpstr>
      <vt:lpstr>Анна Каренина: темы</vt:lpstr>
      <vt:lpstr>Анна Каренина: темы</vt:lpstr>
      <vt:lpstr>Анна Каренина: темы</vt:lpstr>
      <vt:lpstr>Анна Каренина: темы</vt:lpstr>
      <vt:lpstr>Л.Н. Толстой: темы</vt:lpstr>
      <vt:lpstr>Л.Н. Толстой: темы</vt:lpstr>
      <vt:lpstr>Л.Н. Толстой: темы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Аксана Таджибова</dc:creator>
  <cp:lastModifiedBy>Аксана Таджибова</cp:lastModifiedBy>
  <cp:revision>22</cp:revision>
  <dcterms:created xsi:type="dcterms:W3CDTF">2025-06-29T09:13:57Z</dcterms:created>
  <dcterms:modified xsi:type="dcterms:W3CDTF">2025-07-06T06:08:52Z</dcterms:modified>
</cp:coreProperties>
</file>